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228894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188048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352362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61484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149536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4141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1476205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211351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127317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101539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D29074-1D80-4022-A43D-832AB5C63751}" type="datetimeFigureOut">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55470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6D29074-1D80-4022-A43D-832AB5C63751}" type="datetimeFigureOut">
              <a:rPr kumimoji="1" lang="ja-JP" altLang="en-US" smtClean="0"/>
              <a:t>2024/4/15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9F5282F-56E7-4E61-A068-F03EEF2066CC}" type="slidenum">
              <a:rPr kumimoji="1" lang="ja-JP" altLang="en-US" smtClean="0"/>
              <a:t>‹#›</a:t>
            </a:fld>
            <a:endParaRPr kumimoji="1" lang="ja-JP" altLang="en-US"/>
          </a:p>
        </p:txBody>
      </p:sp>
    </p:spTree>
    <p:extLst>
      <p:ext uri="{BB962C8B-B14F-4D97-AF65-F5344CB8AC3E}">
        <p14:creationId xmlns:p14="http://schemas.microsoft.com/office/powerpoint/2010/main" val="2373743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otalone-cas.go.jp/category/monthly/"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41919874-C8C2-7471-F3B4-8E4B28253866}"/>
              </a:ext>
            </a:extLst>
          </p:cNvPr>
          <p:cNvSpPr txBox="1">
            <a:spLocks noGrp="1"/>
          </p:cNvSpPr>
          <p:nvPr>
            <p:ph type="ctrTitle"/>
          </p:nvPr>
        </p:nvSpPr>
        <p:spPr>
          <a:xfrm>
            <a:off x="514350" y="628061"/>
            <a:ext cx="5829300" cy="312465"/>
          </a:xfrm>
          <a:prstGeom prst="rect">
            <a:avLst/>
          </a:prstGeom>
          <a:ln>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200" dirty="0">
                <a:latin typeface="BIZ UDPゴシック" panose="020B0400000000000000" pitchFamily="50" charset="-128"/>
                <a:ea typeface="BIZ UDPゴシック" panose="020B0400000000000000" pitchFamily="50" charset="-128"/>
              </a:rPr>
              <a:t>孤独・孤立対策強化月間（</a:t>
            </a:r>
            <a:r>
              <a:rPr lang="en-US" altLang="ja-JP" sz="1200" dirty="0">
                <a:latin typeface="BIZ UDPゴシック" panose="020B0400000000000000" pitchFamily="50" charset="-128"/>
                <a:ea typeface="BIZ UDPゴシック" panose="020B0400000000000000" pitchFamily="50" charset="-128"/>
              </a:rPr>
              <a:t>5/1</a:t>
            </a:r>
            <a:r>
              <a:rPr lang="ja-JP" altLang="en-US" sz="1200" dirty="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31</a:t>
            </a:r>
            <a:r>
              <a:rPr lang="ja-JP" altLang="en-US" sz="1200" dirty="0">
                <a:latin typeface="BIZ UDPゴシック" panose="020B0400000000000000" pitchFamily="50" charset="-128"/>
                <a:ea typeface="BIZ UDPゴシック" panose="020B0400000000000000" pitchFamily="50" charset="-128"/>
              </a:rPr>
              <a:t>）について</a:t>
            </a:r>
          </a:p>
        </p:txBody>
      </p:sp>
      <p:sp>
        <p:nvSpPr>
          <p:cNvPr id="5" name="字幕 2">
            <a:extLst>
              <a:ext uri="{FF2B5EF4-FFF2-40B4-BE49-F238E27FC236}">
                <a16:creationId xmlns:a16="http://schemas.microsoft.com/office/drawing/2014/main" id="{1D850F78-9BC2-1DDC-ED73-B87EE29C5165}"/>
              </a:ext>
            </a:extLst>
          </p:cNvPr>
          <p:cNvSpPr txBox="1">
            <a:spLocks/>
          </p:cNvSpPr>
          <p:nvPr/>
        </p:nvSpPr>
        <p:spPr>
          <a:xfrm>
            <a:off x="514350" y="940526"/>
            <a:ext cx="5829300" cy="3405051"/>
          </a:xfrm>
          <a:prstGeom prst="rect">
            <a:avLst/>
          </a:prstGeom>
          <a:ln>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100" dirty="0">
                <a:latin typeface="BIZ UDPゴシック" panose="020B0400000000000000" pitchFamily="50" charset="-128"/>
                <a:ea typeface="BIZ UDPゴシック" panose="020B0400000000000000" pitchFamily="50" charset="-128"/>
              </a:rPr>
              <a:t>孤独・孤立の問題が広がり、社会全体での解決に向けた取組みが求められているなか、国の「孤独・孤立対策官民プラットフォーム」を中心に、孤独・孤立についての理解・意識や機運を社会全体で高めていくため、毎年５月を強化月間として集中的に取組みを呼びかけることとなりました。</a:t>
            </a:r>
            <a:endParaRPr lang="en-US" altLang="ja-JP" sz="1100" dirty="0">
              <a:latin typeface="BIZ UDPゴシック" panose="020B0400000000000000" pitchFamily="50" charset="-128"/>
              <a:ea typeface="BIZ UDPゴシック" panose="020B0400000000000000" pitchFamily="50" charset="-128"/>
            </a:endParaRPr>
          </a:p>
          <a:p>
            <a:pPr algn="l"/>
            <a:r>
              <a:rPr lang="ja-JP" altLang="en-US" sz="1100" dirty="0">
                <a:latin typeface="BIZ UDPゴシック" panose="020B0400000000000000" pitchFamily="50" charset="-128"/>
                <a:ea typeface="BIZ UDPゴシック" panose="020B0400000000000000" pitchFamily="50" charset="-128"/>
              </a:rPr>
              <a:t>区社協では、身近な地域における見守り活動や居場所づくり、各種相談支援事業を通して、孤独・孤立の予防や解消に向けた取組みをすすめています。</a:t>
            </a:r>
            <a:endParaRPr lang="en-US" altLang="ja-JP" sz="1100" dirty="0">
              <a:latin typeface="BIZ UDPゴシック" panose="020B0400000000000000" pitchFamily="50" charset="-128"/>
              <a:ea typeface="BIZ UDPゴシック" panose="020B0400000000000000" pitchFamily="50" charset="-128"/>
            </a:endParaRPr>
          </a:p>
          <a:p>
            <a:pPr algn="l"/>
            <a:r>
              <a:rPr lang="ja-JP" altLang="en-US" sz="1100" dirty="0">
                <a:latin typeface="BIZ UDPゴシック" panose="020B0400000000000000" pitchFamily="50" charset="-128"/>
                <a:ea typeface="BIZ UDPゴシック" panose="020B0400000000000000" pitchFamily="50" charset="-128"/>
              </a:rPr>
              <a:t>区社協としてもこの取組みに賛同し、強化月間を契機として、孤独・孤立対策の取組みを一層推進していきます。</a:t>
            </a:r>
            <a:endParaRPr lang="en-US" altLang="ja-JP" sz="1100" dirty="0">
              <a:latin typeface="BIZ UDPゴシック" panose="020B0400000000000000" pitchFamily="50" charset="-128"/>
              <a:ea typeface="BIZ UDPゴシック" panose="020B0400000000000000" pitchFamily="50" charset="-128"/>
            </a:endParaRPr>
          </a:p>
          <a:p>
            <a:pPr algn="l"/>
            <a:r>
              <a:rPr lang="ja-JP" altLang="en-US" sz="1100" dirty="0">
                <a:latin typeface="BIZ UDPゴシック" panose="020B0400000000000000" pitchFamily="50" charset="-128"/>
                <a:ea typeface="BIZ UDPゴシック" panose="020B0400000000000000" pitchFamily="50" charset="-128"/>
              </a:rPr>
              <a:t>全国キャンペーンに関する情報はこちらから</a:t>
            </a:r>
            <a:endParaRPr lang="en-US" altLang="ja-JP" sz="1100" dirty="0">
              <a:latin typeface="BIZ UDPゴシック" panose="020B0400000000000000" pitchFamily="50" charset="-128"/>
              <a:ea typeface="BIZ UDPゴシック" panose="020B0400000000000000" pitchFamily="50" charset="-128"/>
            </a:endParaRPr>
          </a:p>
          <a:p>
            <a:pPr algn="l"/>
            <a:r>
              <a:rPr lang="en-US" altLang="ja-JP" sz="800" dirty="0">
                <a:latin typeface="BIZ UDPゴシック" panose="020B0400000000000000" pitchFamily="50" charset="-128"/>
                <a:ea typeface="BIZ UDPゴシック" panose="020B0400000000000000" pitchFamily="50" charset="-128"/>
                <a:hlinkClick r:id="rId2"/>
              </a:rPr>
              <a:t>https://www.notalone-cas.go.jp/category/monthly/</a:t>
            </a:r>
            <a:endParaRPr lang="en-US" altLang="ja-JP" sz="800" dirty="0">
              <a:latin typeface="BIZ UDPゴシック" panose="020B0400000000000000" pitchFamily="50" charset="-128"/>
              <a:ea typeface="BIZ UDPゴシック" panose="020B0400000000000000" pitchFamily="50" charset="-128"/>
            </a:endParaRPr>
          </a:p>
          <a:p>
            <a:pPr algn="l"/>
            <a:r>
              <a:rPr lang="ja-JP" altLang="en-US" sz="1100" dirty="0">
                <a:latin typeface="BIZ UDPゴシック" panose="020B0400000000000000" pitchFamily="50" charset="-128"/>
                <a:ea typeface="BIZ UDPゴシック" panose="020B0400000000000000" pitchFamily="50" charset="-128"/>
              </a:rPr>
              <a:t>－もう、ひとりで悩まない、みんなで支え合う社会へ </a:t>
            </a:r>
            <a:r>
              <a:rPr lang="en-US" altLang="ja-JP" sz="1100" dirty="0">
                <a:latin typeface="BIZ UDPゴシック" panose="020B0400000000000000" pitchFamily="50" charset="-128"/>
                <a:ea typeface="BIZ UDPゴシック" panose="020B0400000000000000" pitchFamily="50" charset="-128"/>
              </a:rPr>
              <a:t>5 </a:t>
            </a:r>
            <a:r>
              <a:rPr lang="ja-JP" altLang="en-US" sz="1100" dirty="0">
                <a:latin typeface="BIZ UDPゴシック" panose="020B0400000000000000" pitchFamily="50" charset="-128"/>
                <a:ea typeface="BIZ UDPゴシック" panose="020B0400000000000000" pitchFamily="50" charset="-128"/>
              </a:rPr>
              <a:t>月は、「孤独・孤立対策強化月間」ですー</a:t>
            </a:r>
            <a:endParaRPr lang="en-US" altLang="ja-JP" sz="1100" dirty="0">
              <a:latin typeface="BIZ UDPゴシック" panose="020B0400000000000000" pitchFamily="50" charset="-128"/>
              <a:ea typeface="BIZ UDPゴシック" panose="020B0400000000000000" pitchFamily="50" charset="-128"/>
            </a:endParaRPr>
          </a:p>
        </p:txBody>
      </p:sp>
      <p:pic>
        <p:nvPicPr>
          <p:cNvPr id="6" name="Picture 2" descr="【バナー小】">
            <a:extLst>
              <a:ext uri="{FF2B5EF4-FFF2-40B4-BE49-F238E27FC236}">
                <a16:creationId xmlns:a16="http://schemas.microsoft.com/office/drawing/2014/main" id="{404B46BF-F7F3-16A4-9DE0-41F3487A28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676" y="3379560"/>
            <a:ext cx="2655289" cy="861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8920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93</TotalTime>
  <Words>195</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Arial</vt:lpstr>
      <vt:lpstr>Calibri</vt:lpstr>
      <vt:lpstr>Calibri Light</vt:lpstr>
      <vt:lpstr>Office テーマ</vt:lpstr>
      <vt:lpstr>孤独・孤立対策強化月間（5/1～31）について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孤独・孤立対策強化月間 に係る取組みについて  （作成：大阪市社会福祉協議会 ／ 区社協事務局長会資料）</dc:title>
  <dc:creator>田淵　章大</dc:creator>
  <cp:lastModifiedBy>user</cp:lastModifiedBy>
  <cp:revision>7</cp:revision>
  <cp:lastPrinted>2024-04-09T10:26:56Z</cp:lastPrinted>
  <dcterms:created xsi:type="dcterms:W3CDTF">2024-04-09T07:40:03Z</dcterms:created>
  <dcterms:modified xsi:type="dcterms:W3CDTF">2024-04-15T08:15:25Z</dcterms:modified>
</cp:coreProperties>
</file>